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sldIdLst>
    <p:sldId id="256" r:id="rId5"/>
    <p:sldId id="257" r:id="rId6"/>
    <p:sldId id="259" r:id="rId7"/>
    <p:sldId id="264" r:id="rId8"/>
    <p:sldId id="265" r:id="rId9"/>
    <p:sldId id="698" r:id="rId10"/>
    <p:sldId id="699" r:id="rId11"/>
    <p:sldId id="700" r:id="rId12"/>
    <p:sldId id="261" r:id="rId13"/>
    <p:sldId id="28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4E75"/>
    <a:srgbClr val="275791"/>
    <a:srgbClr val="6184AE"/>
    <a:srgbClr val="4E5C61"/>
    <a:srgbClr val="917E72"/>
    <a:srgbClr val="F6B693"/>
    <a:srgbClr val="A7A8A8"/>
    <a:srgbClr val="B8B7B6"/>
    <a:srgbClr val="A1A0A4"/>
    <a:srgbClr val="8677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599" autoAdjust="0"/>
  </p:normalViewPr>
  <p:slideViewPr>
    <p:cSldViewPr snapToGrid="0" snapToObjects="1">
      <p:cViewPr varScale="1">
        <p:scale>
          <a:sx n="70" d="100"/>
          <a:sy n="70" d="100"/>
        </p:scale>
        <p:origin x="1810" y="278"/>
      </p:cViewPr>
      <p:guideLst>
        <p:guide orient="horz" pos="216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a Orlic" userId="647bfcdd-2a92-41a2-82c5-2d0a7a940c78" providerId="ADAL" clId="{278C507F-534F-4077-81AC-798EC75DF01B}"/>
    <pc:docChg chg="custSel modSld">
      <pc:chgData name="Nikola Orlic" userId="647bfcdd-2a92-41a2-82c5-2d0a7a940c78" providerId="ADAL" clId="{278C507F-534F-4077-81AC-798EC75DF01B}" dt="2025-10-28T17:27:21.553" v="45" actId="1035"/>
      <pc:docMkLst>
        <pc:docMk/>
      </pc:docMkLst>
      <pc:sldChg chg="modNotesTx">
        <pc:chgData name="Nikola Orlic" userId="647bfcdd-2a92-41a2-82c5-2d0a7a940c78" providerId="ADAL" clId="{278C507F-534F-4077-81AC-798EC75DF01B}" dt="2025-10-28T17:25:48.653" v="0" actId="20577"/>
        <pc:sldMkLst>
          <pc:docMk/>
          <pc:sldMk cId="0" sldId="257"/>
        </pc:sldMkLst>
      </pc:sldChg>
      <pc:sldChg chg="modNotesTx">
        <pc:chgData name="Nikola Orlic" userId="647bfcdd-2a92-41a2-82c5-2d0a7a940c78" providerId="ADAL" clId="{278C507F-534F-4077-81AC-798EC75DF01B}" dt="2025-10-28T17:25:52.788" v="1" actId="20577"/>
        <pc:sldMkLst>
          <pc:docMk/>
          <pc:sldMk cId="0" sldId="259"/>
        </pc:sldMkLst>
      </pc:sldChg>
      <pc:sldChg chg="modNotesTx">
        <pc:chgData name="Nikola Orlic" userId="647bfcdd-2a92-41a2-82c5-2d0a7a940c78" providerId="ADAL" clId="{278C507F-534F-4077-81AC-798EC75DF01B}" dt="2025-10-28T17:26:17.065" v="7" actId="20577"/>
        <pc:sldMkLst>
          <pc:docMk/>
          <pc:sldMk cId="0" sldId="261"/>
        </pc:sldMkLst>
      </pc:sldChg>
      <pc:sldChg chg="modNotesTx">
        <pc:chgData name="Nikola Orlic" userId="647bfcdd-2a92-41a2-82c5-2d0a7a940c78" providerId="ADAL" clId="{278C507F-534F-4077-81AC-798EC75DF01B}" dt="2025-10-28T17:25:56.755" v="2" actId="20577"/>
        <pc:sldMkLst>
          <pc:docMk/>
          <pc:sldMk cId="0" sldId="264"/>
        </pc:sldMkLst>
      </pc:sldChg>
      <pc:sldChg chg="modSp mod modNotesTx">
        <pc:chgData name="Nikola Orlic" userId="647bfcdd-2a92-41a2-82c5-2d0a7a940c78" providerId="ADAL" clId="{278C507F-534F-4077-81AC-798EC75DF01B}" dt="2025-10-28T17:27:21.553" v="45" actId="1035"/>
        <pc:sldMkLst>
          <pc:docMk/>
          <pc:sldMk cId="0" sldId="265"/>
        </pc:sldMkLst>
        <pc:spChg chg="mod">
          <ac:chgData name="Nikola Orlic" userId="647bfcdd-2a92-41a2-82c5-2d0a7a940c78" providerId="ADAL" clId="{278C507F-534F-4077-81AC-798EC75DF01B}" dt="2025-10-28T17:27:21.553" v="45" actId="1035"/>
          <ac:spMkLst>
            <pc:docMk/>
            <pc:sldMk cId="0" sldId="265"/>
            <ac:spMk id="3" creationId="{00000000-0000-0000-0000-000000000000}"/>
          </ac:spMkLst>
        </pc:spChg>
      </pc:sldChg>
      <pc:sldChg chg="modNotesTx">
        <pc:chgData name="Nikola Orlic" userId="647bfcdd-2a92-41a2-82c5-2d0a7a940c78" providerId="ADAL" clId="{278C507F-534F-4077-81AC-798EC75DF01B}" dt="2025-10-28T17:26:22.334" v="8" actId="20577"/>
        <pc:sldMkLst>
          <pc:docMk/>
          <pc:sldMk cId="0" sldId="287"/>
        </pc:sldMkLst>
      </pc:sldChg>
      <pc:sldChg chg="modNotesTx">
        <pc:chgData name="Nikola Orlic" userId="647bfcdd-2a92-41a2-82c5-2d0a7a940c78" providerId="ADAL" clId="{278C507F-534F-4077-81AC-798EC75DF01B}" dt="2025-10-28T17:26:04.407" v="4" actId="20577"/>
        <pc:sldMkLst>
          <pc:docMk/>
          <pc:sldMk cId="1478892371" sldId="698"/>
        </pc:sldMkLst>
      </pc:sldChg>
      <pc:sldChg chg="modNotesTx">
        <pc:chgData name="Nikola Orlic" userId="647bfcdd-2a92-41a2-82c5-2d0a7a940c78" providerId="ADAL" clId="{278C507F-534F-4077-81AC-798EC75DF01B}" dt="2025-10-28T17:26:09.405" v="5" actId="20577"/>
        <pc:sldMkLst>
          <pc:docMk/>
          <pc:sldMk cId="2564524329" sldId="699"/>
        </pc:sldMkLst>
      </pc:sldChg>
      <pc:sldChg chg="modNotesTx">
        <pc:chgData name="Nikola Orlic" userId="647bfcdd-2a92-41a2-82c5-2d0a7a940c78" providerId="ADAL" clId="{278C507F-534F-4077-81AC-798EC75DF01B}" dt="2025-10-28T17:26:13.811" v="6" actId="20577"/>
        <pc:sldMkLst>
          <pc:docMk/>
          <pc:sldMk cId="2021501256" sldId="70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FDE77-EAEC-4125-A0AD-5AE0BAA263E9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48734-12C2-4B33-B104-A639B093F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859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48734-12C2-4B33-B104-A639B093F3C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339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48734-12C2-4B33-B104-A639B093F3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938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48734-12C2-4B33-B104-A639B093F3C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410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48734-12C2-4B33-B104-A639B093F3C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572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48734-12C2-4B33-B104-A639B093F3C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601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48734-12C2-4B33-B104-A639B093F3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055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4F811-634D-79DD-77A3-2C8C2E15D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C388E3-D0CF-BBCB-25CD-F2E8EB4269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433B2F-2F7C-D923-24B0-019E3A430C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6E9186-8BCE-BC6A-2DA4-A540EAF645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948734-12C2-4B33-B104-A639B093F3C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17230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634283-5965-3AB4-FF35-C7666C2F5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97B3F3-DA35-167A-88F1-9A9057F03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BD86EC-6931-77D3-1982-F47D35F204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9C8A61-59C5-001D-E47F-5F0BB49159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948734-12C2-4B33-B104-A639B093F3C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0484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7A902-E1DB-2D6D-4DF9-996D7FDA7A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F64B8D-96F7-5B6F-A5BD-28E70F93B6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8BDDB1-EDDA-BEED-7A1F-0C371B4576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B4A993-6E77-775D-1A2F-4715E8E0E3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948734-12C2-4B33-B104-A639B093F3C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81571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48734-12C2-4B33-B104-A639B093F3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600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stportal.net/" TargetMode="External"/><Relationship Id="rId4" Type="http://schemas.openxmlformats.org/officeDocument/2006/relationships/hyperlink" Target="http://www.stat.gov.rs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istportal.net/" TargetMode="External"/><Relationship Id="rId3" Type="http://schemas.openxmlformats.org/officeDocument/2006/relationships/image" Target="../media/image11.png"/><Relationship Id="rId7" Type="http://schemas.openxmlformats.org/officeDocument/2006/relationships/hyperlink" Target="https://www.stat.gov.rs/en-US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11" Type="http://schemas.openxmlformats.org/officeDocument/2006/relationships/hyperlink" Target="mailto:ist@stat.gov.rs" TargetMode="External"/><Relationship Id="rId5" Type="http://schemas.openxmlformats.org/officeDocument/2006/relationships/image" Target="../media/image13.png"/><Relationship Id="rId10" Type="http://schemas.openxmlformats.org/officeDocument/2006/relationships/hyperlink" Target="mailto:nevena.mitrovic@stat.gov.rs" TargetMode="External"/><Relationship Id="rId4" Type="http://schemas.openxmlformats.org/officeDocument/2006/relationships/image" Target="../media/image12.svg"/><Relationship Id="rId9" Type="http://schemas.openxmlformats.org/officeDocument/2006/relationships/hyperlink" Target="mailto:mira.nikic@stat.gov.r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D0EC30-7FED-9401-C2CF-46AF0C24EB51}"/>
              </a:ext>
            </a:extLst>
          </p:cNvPr>
          <p:cNvSpPr txBox="1">
            <a:spLocks/>
          </p:cNvSpPr>
          <p:nvPr/>
        </p:nvSpPr>
        <p:spPr>
          <a:xfrm>
            <a:off x="1065338" y="150630"/>
            <a:ext cx="4805552" cy="7438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 defTabSz="914400">
              <a:lnSpc>
                <a:spcPct val="90000"/>
              </a:lnSpc>
              <a:spcAft>
                <a:spcPts val="600"/>
              </a:spcAft>
            </a:pPr>
            <a:r>
              <a:rPr lang="en-US" sz="1700" b="1" dirty="0">
                <a:solidFill>
                  <a:srgbClr val="2F4E75"/>
                </a:solidFill>
                <a:latin typeface="+mn-lt"/>
                <a:ea typeface="+mn-ea"/>
                <a:cs typeface="+mn-cs"/>
              </a:rPr>
              <a:t>Statistical office of the Republic of Serbia (SORS)</a:t>
            </a:r>
            <a:endParaRPr lang="en-US" altLang="en-US" sz="1700" b="1" dirty="0">
              <a:solidFill>
                <a:srgbClr val="2F4E75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9144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028950" y="6400799"/>
            <a:ext cx="611504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18749B-2504-4B98-8459-10B22D99AC06}"/>
              </a:ext>
            </a:extLst>
          </p:cNvPr>
          <p:cNvSpPr txBox="1">
            <a:spLocks/>
          </p:cNvSpPr>
          <p:nvPr/>
        </p:nvSpPr>
        <p:spPr>
          <a:xfrm>
            <a:off x="49428" y="1129032"/>
            <a:ext cx="9032789" cy="3067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05740">
              <a:lnSpc>
                <a:spcPct val="150000"/>
              </a:lnSpc>
              <a:spcAft>
                <a:spcPts val="600"/>
              </a:spcAft>
            </a:pPr>
            <a:r>
              <a:rPr lang="en-US" sz="3200" b="1" kern="1200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Empowering Official Statistics </a:t>
            </a:r>
            <a:endParaRPr lang="sr-Latn-RS" sz="3200" b="1" kern="1200" dirty="0">
              <a:solidFill>
                <a:srgbClr val="00206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defTabSz="205740">
              <a:lnSpc>
                <a:spcPct val="150000"/>
              </a:lnSpc>
              <a:spcAft>
                <a:spcPts val="600"/>
              </a:spcAft>
            </a:pPr>
            <a:r>
              <a:rPr lang="en-US" sz="3200" b="1" kern="1200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Real-World AI and ML Use Cases from Serbia</a:t>
            </a:r>
          </a:p>
        </p:txBody>
      </p:sp>
      <p:pic>
        <p:nvPicPr>
          <p:cNvPr id="10" name="Picture 9" descr="Text, icon&#10;&#10;Description automatically generated">
            <a:extLst>
              <a:ext uri="{FF2B5EF4-FFF2-40B4-BE49-F238E27FC236}">
                <a16:creationId xmlns:a16="http://schemas.microsoft.com/office/drawing/2014/main" id="{BA448E12-02A0-8941-F20C-176B4A67EE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23" y="150630"/>
            <a:ext cx="927415" cy="244978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53CBC6DF-3166-2DFE-72DA-C182C02476D5}"/>
              </a:ext>
            </a:extLst>
          </p:cNvPr>
          <p:cNvSpPr txBox="1">
            <a:spLocks/>
          </p:cNvSpPr>
          <p:nvPr/>
        </p:nvSpPr>
        <p:spPr>
          <a:xfrm>
            <a:off x="324430" y="4500748"/>
            <a:ext cx="8549114" cy="1668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411480">
              <a:spcBef>
                <a:spcPts val="450"/>
              </a:spcBef>
              <a:defRPr/>
            </a:pPr>
            <a:r>
              <a:rPr lang="sr-Latn-RS" sz="2000" b="1" i="1" dirty="0">
                <a:solidFill>
                  <a:srgbClr val="002060"/>
                </a:solidFill>
                <a:latin typeface="Calibri"/>
              </a:rPr>
              <a:t>Mira Nik</a:t>
            </a:r>
            <a:r>
              <a:rPr lang="en-US" sz="2000" b="1" i="1" kern="1200" dirty="0" err="1">
                <a:solidFill>
                  <a:srgbClr val="002060"/>
                </a:solidFill>
                <a:latin typeface="Calibri"/>
                <a:ea typeface="+mn-ea"/>
                <a:cs typeface="+mn-cs"/>
              </a:rPr>
              <a:t>ić</a:t>
            </a:r>
            <a:r>
              <a:rPr lang="en-US" sz="2000" b="1" i="1" kern="1200" dirty="0">
                <a:solidFill>
                  <a:srgbClr val="002060"/>
                </a:solidFill>
                <a:latin typeface="Calibri"/>
                <a:ea typeface="+mn-ea"/>
                <a:cs typeface="+mn-cs"/>
              </a:rPr>
              <a:t> - </a:t>
            </a:r>
            <a:r>
              <a:rPr lang="sr-Latn-RS" sz="2000" b="1" i="1" kern="1200" dirty="0">
                <a:solidFill>
                  <a:srgbClr val="002060"/>
                </a:solidFill>
                <a:latin typeface="Calibri"/>
                <a:ea typeface="+mn-ea"/>
                <a:cs typeface="+mn-cs"/>
              </a:rPr>
              <a:t>Assistant</a:t>
            </a:r>
            <a:r>
              <a:rPr lang="en-US" sz="2000" b="1" i="1" kern="1200" dirty="0">
                <a:solidFill>
                  <a:srgbClr val="002060"/>
                </a:solidFill>
                <a:latin typeface="Calibri"/>
                <a:ea typeface="+mn-ea"/>
                <a:cs typeface="+mn-cs"/>
              </a:rPr>
              <a:t> Director</a:t>
            </a:r>
            <a:r>
              <a:rPr lang="en-US" sz="2000" b="1" i="1" dirty="0">
                <a:solidFill>
                  <a:srgbClr val="002060"/>
                </a:solidFill>
              </a:rPr>
              <a:t>, SORS</a:t>
            </a:r>
            <a:endParaRPr lang="en-US" sz="2000" b="1" i="1" kern="1200" dirty="0">
              <a:solidFill>
                <a:srgbClr val="002060"/>
              </a:solidFill>
              <a:latin typeface="Calibri"/>
              <a:ea typeface="+mn-ea"/>
              <a:cs typeface="+mn-cs"/>
            </a:endParaRPr>
          </a:p>
          <a:p>
            <a:pPr algn="l" defTabSz="411480">
              <a:spcBef>
                <a:spcPts val="450"/>
              </a:spcBef>
              <a:defRPr/>
            </a:pPr>
            <a:r>
              <a:rPr lang="en-US" sz="2000" b="1" i="1" kern="1200" dirty="0">
                <a:solidFill>
                  <a:srgbClr val="002060"/>
                </a:solidFill>
                <a:latin typeface="Calibri"/>
                <a:ea typeface="+mn-ea"/>
                <a:cs typeface="+mn-cs"/>
              </a:rPr>
              <a:t>Nevena Mitrović - Assistant Director, SORS</a:t>
            </a:r>
          </a:p>
          <a:p>
            <a:pPr algn="l" defTabSz="411480">
              <a:spcBef>
                <a:spcPts val="450"/>
              </a:spcBef>
              <a:defRPr/>
            </a:pPr>
            <a:endParaRPr lang="sr-Latn-RS" sz="1800" kern="1200" dirty="0">
              <a:solidFill>
                <a:srgbClr val="002060"/>
              </a:solidFill>
              <a:latin typeface="Calibri"/>
              <a:ea typeface="+mn-ea"/>
              <a:cs typeface="+mn-cs"/>
            </a:endParaRPr>
          </a:p>
          <a:p>
            <a:pPr algn="l" defTabSz="411480">
              <a:spcBef>
                <a:spcPts val="450"/>
              </a:spcBef>
              <a:defRPr/>
            </a:pPr>
            <a:endParaRPr lang="en-US" sz="1800" kern="1200" dirty="0">
              <a:solidFill>
                <a:srgbClr val="002060"/>
              </a:solidFill>
              <a:latin typeface="Calibri"/>
              <a:ea typeface="+mn-ea"/>
              <a:cs typeface="+mn-cs"/>
            </a:endParaRPr>
          </a:p>
          <a:p>
            <a:pPr algn="l" defTabSz="411480">
              <a:spcBef>
                <a:spcPts val="450"/>
              </a:spcBef>
              <a:defRPr/>
            </a:pPr>
            <a:r>
              <a:rPr lang="en-US" sz="1800" kern="1200" dirty="0">
                <a:solidFill>
                  <a:srgbClr val="002060"/>
                </a:solidFill>
                <a:latin typeface="Calibri"/>
                <a:ea typeface="+mn-ea"/>
                <a:cs typeface="+mn-cs"/>
                <a:hlinkClick r:id="rId4"/>
              </a:rPr>
              <a:t>www.stat.gov.rs</a:t>
            </a:r>
            <a:r>
              <a:rPr lang="sr-Latn-RS" sz="1800" kern="1200" dirty="0">
                <a:solidFill>
                  <a:srgbClr val="002060"/>
                </a:solidFill>
                <a:latin typeface="Calibri"/>
                <a:ea typeface="+mn-ea"/>
                <a:cs typeface="+mn-cs"/>
              </a:rPr>
              <a:t>													</a:t>
            </a:r>
            <a:r>
              <a:rPr lang="en-US" sz="1800" dirty="0">
                <a:solidFill>
                  <a:srgbClr val="002060"/>
                </a:solidFill>
                <a:hlinkClick r:id="rId5"/>
              </a:rPr>
              <a:t>www.istportal.net</a:t>
            </a:r>
            <a:endParaRPr lang="sr-Latn-RS" sz="1800" dirty="0">
              <a:solidFill>
                <a:srgbClr val="002060"/>
              </a:solidFill>
            </a:endParaRPr>
          </a:p>
          <a:p>
            <a:pPr algn="l" defTabSz="411480">
              <a:spcBef>
                <a:spcPts val="450"/>
              </a:spcBef>
              <a:defRPr/>
            </a:pPr>
            <a:endParaRPr lang="en-US" sz="1800" dirty="0">
              <a:solidFill>
                <a:srgbClr val="002060"/>
              </a:solidFill>
            </a:endParaRPr>
          </a:p>
          <a:p>
            <a:pPr algn="l" defTabSz="411480">
              <a:spcBef>
                <a:spcPts val="450"/>
              </a:spcBef>
              <a:defRPr/>
            </a:pPr>
            <a:endParaRPr lang="en-US" sz="1800" kern="1200" dirty="0">
              <a:solidFill>
                <a:srgbClr val="002060"/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0"/>
            <a:ext cx="9143999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096642" y="0"/>
            <a:ext cx="3047358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783777" y="-3783778"/>
            <a:ext cx="1576446" cy="9144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697" y="348865"/>
            <a:ext cx="7533018" cy="877729"/>
          </a:xfrm>
        </p:spPr>
        <p:txBody>
          <a:bodyPr anchor="ctr">
            <a:normAutofit/>
          </a:bodyPr>
          <a:lstStyle/>
          <a:p>
            <a:r>
              <a:rPr lang="en-US" sz="3500" dirty="0">
                <a:solidFill>
                  <a:srgbClr val="FFFFFF"/>
                </a:solidFill>
              </a:rPr>
              <a:t>Thank You – Let’s Keep Building Together</a:t>
            </a:r>
          </a:p>
        </p:txBody>
      </p:sp>
      <p:sp>
        <p:nvSpPr>
          <p:cNvPr id="6" name="Rectangle 5" descr="Send">
            <a:extLst>
              <a:ext uri="{FF2B5EF4-FFF2-40B4-BE49-F238E27FC236}">
                <a16:creationId xmlns:a16="http://schemas.microsoft.com/office/drawing/2014/main" id="{DC7526C6-46DF-BAEA-D564-9D80E0FAD2E3}"/>
              </a:ext>
            </a:extLst>
          </p:cNvPr>
          <p:cNvSpPr/>
          <p:nvPr/>
        </p:nvSpPr>
        <p:spPr>
          <a:xfrm>
            <a:off x="1861254" y="2975660"/>
            <a:ext cx="1377245" cy="1241072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Rectangle 6" descr="Monitor">
            <a:extLst>
              <a:ext uri="{FF2B5EF4-FFF2-40B4-BE49-F238E27FC236}">
                <a16:creationId xmlns:a16="http://schemas.microsoft.com/office/drawing/2014/main" id="{D80C30E6-5B6D-5A7F-6090-D8F7971389CB}"/>
              </a:ext>
            </a:extLst>
          </p:cNvPr>
          <p:cNvSpPr/>
          <p:nvPr/>
        </p:nvSpPr>
        <p:spPr>
          <a:xfrm>
            <a:off x="5743575" y="3017899"/>
            <a:ext cx="1377245" cy="1241072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AD6746-54B1-4092-AD5E-2972EA4A1E35}"/>
              </a:ext>
            </a:extLst>
          </p:cNvPr>
          <p:cNvSpPr txBox="1"/>
          <p:nvPr/>
        </p:nvSpPr>
        <p:spPr>
          <a:xfrm>
            <a:off x="4918609" y="4258971"/>
            <a:ext cx="420442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Websites:   </a:t>
            </a:r>
            <a:r>
              <a:rPr lang="en-US" dirty="0">
                <a:hlinkClick r:id="rId7"/>
              </a:rPr>
              <a:t>https://www.stat.gov.rs/en-US/</a:t>
            </a:r>
            <a:endParaRPr lang="en-US" dirty="0"/>
          </a:p>
          <a:p>
            <a:endParaRPr lang="en-US" dirty="0"/>
          </a:p>
          <a:p>
            <a:r>
              <a:rPr lang="en-US" dirty="0"/>
              <a:t>		   </a:t>
            </a:r>
            <a:r>
              <a:rPr lang="en-US" dirty="0">
                <a:hlinkClick r:id="rId8"/>
              </a:rPr>
              <a:t>https://istportal.net/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9658D0-3DD0-AC1E-67F6-0897E1BF3DDD}"/>
              </a:ext>
            </a:extLst>
          </p:cNvPr>
          <p:cNvSpPr txBox="1"/>
          <p:nvPr/>
        </p:nvSpPr>
        <p:spPr>
          <a:xfrm>
            <a:off x="786508" y="4261200"/>
            <a:ext cx="376878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Email: 	</a:t>
            </a:r>
            <a:r>
              <a:rPr lang="en-US" dirty="0">
                <a:hlinkClick r:id="rId9"/>
              </a:rPr>
              <a:t>mira.nikic@stat.gov.rs</a:t>
            </a:r>
            <a:endParaRPr lang="en-US" dirty="0"/>
          </a:p>
          <a:p>
            <a:endParaRPr lang="en-US" dirty="0"/>
          </a:p>
          <a:p>
            <a:r>
              <a:rPr lang="en-US" dirty="0"/>
              <a:t>		</a:t>
            </a:r>
            <a:r>
              <a:rPr lang="en-US" dirty="0">
                <a:hlinkClick r:id="rId10"/>
              </a:rPr>
              <a:t>nevena.mitrovic@stat.gov.rs</a:t>
            </a:r>
            <a:endParaRPr lang="en-US" dirty="0"/>
          </a:p>
          <a:p>
            <a:r>
              <a:rPr lang="en-US" dirty="0"/>
              <a:t> </a:t>
            </a:r>
          </a:p>
          <a:p>
            <a:r>
              <a:rPr lang="en-US" dirty="0"/>
              <a:t>		</a:t>
            </a:r>
            <a:r>
              <a:rPr lang="en-US" dirty="0">
                <a:hlinkClick r:id="rId11"/>
              </a:rPr>
              <a:t>ist@stat.gov.rs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66" y="1399224"/>
            <a:ext cx="2590429" cy="2406657"/>
          </a:xfrm>
        </p:spPr>
        <p:txBody>
          <a:bodyPr anchor="b">
            <a:normAutofit/>
          </a:bodyPr>
          <a:lstStyle/>
          <a:p>
            <a:pPr algn="r"/>
            <a:r>
              <a:rPr lang="fr-FR" sz="3500" dirty="0">
                <a:solidFill>
                  <a:srgbClr val="FFFFFF"/>
                </a:solidFill>
              </a:rPr>
              <a:t> </a:t>
            </a:r>
            <a:r>
              <a:rPr lang="it-IT" sz="3500" dirty="0">
                <a:solidFill>
                  <a:srgbClr val="FFFFFF"/>
                </a:solidFill>
              </a:rPr>
              <a:t>AI &amp; ML </a:t>
            </a:r>
            <a:br>
              <a:rPr lang="sr-Latn-RS" sz="3500" dirty="0">
                <a:solidFill>
                  <a:srgbClr val="FFFFFF"/>
                </a:solidFill>
              </a:rPr>
            </a:br>
            <a:r>
              <a:rPr lang="it-IT" sz="3500" dirty="0">
                <a:solidFill>
                  <a:srgbClr val="FFFFFF"/>
                </a:solidFill>
              </a:rPr>
              <a:t>in Official Statistics</a:t>
            </a:r>
            <a:endParaRPr lang="en-US" sz="3500" dirty="0">
              <a:solidFill>
                <a:srgbClr val="FFFFFF"/>
              </a:solidFill>
            </a:endParaRPr>
          </a:p>
        </p:txBody>
      </p:sp>
      <p:sp>
        <p:nvSpPr>
          <p:cNvPr id="34" name="Content Placeholder 2"/>
          <p:cNvSpPr>
            <a:spLocks noGrp="1"/>
          </p:cNvSpPr>
          <p:nvPr>
            <p:ph idx="1"/>
          </p:nvPr>
        </p:nvSpPr>
        <p:spPr>
          <a:xfrm>
            <a:off x="3045670" y="24103"/>
            <a:ext cx="6071330" cy="3781778"/>
          </a:xfrm>
        </p:spPr>
        <p:txBody>
          <a:bodyPr anchor="ctr">
            <a:normAutofit fontScale="92500" lnSpcReduction="20000"/>
          </a:bodyPr>
          <a:lstStyle/>
          <a:p>
            <a:pPr lvl="0" algn="just"/>
            <a:r>
              <a:rPr lang="en-US" dirty="0"/>
              <a:t>AI and ML are transforming how National Statistical Offices (NSOs) collect, process, and disseminate data.</a:t>
            </a:r>
            <a:endParaRPr lang="sr-Latn-RS" dirty="0"/>
          </a:p>
          <a:p>
            <a:pPr lvl="0" algn="just"/>
            <a:r>
              <a:rPr lang="en-US" dirty="0"/>
              <a:t>SORS is pioneering practical AI/ML applications across the statistical value chain.</a:t>
            </a:r>
            <a:endParaRPr lang="sr-Latn-RS" dirty="0"/>
          </a:p>
          <a:p>
            <a:pPr lvl="0" algn="just"/>
            <a:r>
              <a:rPr lang="en-US" dirty="0"/>
              <a:t>Focus: Real-world use cases and future directions.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D6A070-7E8F-1240-7EAD-E56E903C929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080" t="6724" r="4055" b="30236"/>
          <a:stretch>
            <a:fillRect/>
          </a:stretch>
        </p:blipFill>
        <p:spPr>
          <a:xfrm>
            <a:off x="3028370" y="3987769"/>
            <a:ext cx="6115630" cy="28600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474" y="1380642"/>
            <a:ext cx="2401025" cy="2288716"/>
          </a:xfrm>
        </p:spPr>
        <p:txBody>
          <a:bodyPr anchor="b">
            <a:normAutofit/>
          </a:bodyPr>
          <a:lstStyle/>
          <a:p>
            <a:pPr algn="r"/>
            <a:r>
              <a:rPr lang="en-US" sz="3500" dirty="0">
                <a:solidFill>
                  <a:srgbClr val="FFFFFF"/>
                </a:solidFill>
              </a:rPr>
              <a:t>Use Case 1</a:t>
            </a:r>
            <a:r>
              <a:rPr lang="sr-Latn-RS" sz="3500" dirty="0">
                <a:solidFill>
                  <a:srgbClr val="FFFFFF"/>
                </a:solidFill>
              </a:rPr>
              <a:t>:</a:t>
            </a:r>
            <a:r>
              <a:rPr lang="en-US" sz="3500" dirty="0">
                <a:solidFill>
                  <a:srgbClr val="FFFFFF"/>
                </a:solidFill>
              </a:rPr>
              <a:t> AI Agents in IST Portal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1107" y="64265"/>
            <a:ext cx="6042894" cy="3766330"/>
          </a:xfrm>
        </p:spPr>
        <p:txBody>
          <a:bodyPr anchor="ctr">
            <a:normAutofit/>
          </a:bodyPr>
          <a:lstStyle/>
          <a:p>
            <a:pPr lvl="0" algn="just"/>
            <a:r>
              <a:rPr lang="en-US" sz="2400" dirty="0"/>
              <a:t>IST: SORS’s metadata-driven platform for survey design and processing.</a:t>
            </a:r>
            <a:endParaRPr lang="sr-Latn-RS" sz="2400" dirty="0"/>
          </a:p>
          <a:p>
            <a:pPr lvl="0" algn="just"/>
            <a:r>
              <a:rPr lang="en-US" sz="2400" dirty="0"/>
              <a:t>AI agents assist users in creating surveys, coding forms, and navigating the portal.</a:t>
            </a:r>
            <a:endParaRPr lang="sr-Latn-RS" sz="2400" dirty="0"/>
          </a:p>
          <a:p>
            <a:pPr lvl="0" algn="just"/>
            <a:r>
              <a:rPr lang="en-US" sz="2400" dirty="0"/>
              <a:t>Dual purpose: Streamline survey development and support users in real time.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985FF6-86AB-D06F-1724-835132C09B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600" y="3940261"/>
            <a:ext cx="6129907" cy="290760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1" y="1556674"/>
            <a:ext cx="2767444" cy="1872326"/>
          </a:xfrm>
        </p:spPr>
        <p:txBody>
          <a:bodyPr anchor="b">
            <a:normAutofit/>
          </a:bodyPr>
          <a:lstStyle/>
          <a:p>
            <a:pPr algn="r"/>
            <a:r>
              <a:rPr lang="en-US" sz="3500" dirty="0">
                <a:solidFill>
                  <a:srgbClr val="FFFFFF"/>
                </a:solidFill>
              </a:rPr>
              <a:t>Use Case 2</a:t>
            </a:r>
            <a:r>
              <a:rPr lang="sr-Latn-RS" sz="3500" dirty="0">
                <a:solidFill>
                  <a:srgbClr val="FFFFFF"/>
                </a:solidFill>
              </a:rPr>
              <a:t>:</a:t>
            </a:r>
            <a:r>
              <a:rPr lang="en-US" sz="3500" dirty="0">
                <a:solidFill>
                  <a:srgbClr val="FFFFFF"/>
                </a:solidFill>
              </a:rPr>
              <a:t> Digital Census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1107" y="104776"/>
            <a:ext cx="5928593" cy="2740581"/>
          </a:xfrm>
        </p:spPr>
        <p:txBody>
          <a:bodyPr anchor="ctr">
            <a:normAutofit fontScale="85000" lnSpcReduction="10000"/>
          </a:bodyPr>
          <a:lstStyle/>
          <a:p>
            <a:pPr lvl="0"/>
            <a:r>
              <a:rPr lang="en-US" dirty="0"/>
              <a:t>2022: Serbia’s first fully digital census.</a:t>
            </a:r>
            <a:endParaRPr lang="sr-Latn-RS" dirty="0"/>
          </a:p>
          <a:p>
            <a:pPr lvl="0"/>
            <a:r>
              <a:rPr lang="en-US" dirty="0"/>
              <a:t>ML models automated classification of occupations and activities (ISCO/NACE).</a:t>
            </a:r>
            <a:endParaRPr lang="sr-Latn-RS" dirty="0"/>
          </a:p>
          <a:p>
            <a:pPr lvl="0"/>
            <a:r>
              <a:rPr lang="en-US" dirty="0"/>
              <a:t>Result: Faster, more accurate data processing.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C66EDC7-DEBC-747F-3C8F-605C4E368E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376" y="2835453"/>
            <a:ext cx="6113338" cy="40046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8F42047-1ED0-0A7A-583F-937E539DF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2646" y="5869173"/>
            <a:ext cx="1241687" cy="2514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041" y="1397958"/>
            <a:ext cx="2401025" cy="2501980"/>
          </a:xfrm>
        </p:spPr>
        <p:txBody>
          <a:bodyPr anchor="b">
            <a:normAutofit/>
          </a:bodyPr>
          <a:lstStyle/>
          <a:p>
            <a:pPr algn="r"/>
            <a:r>
              <a:rPr lang="en-US" sz="3200" dirty="0">
                <a:solidFill>
                  <a:srgbClr val="FFFFFF"/>
                </a:solidFill>
              </a:rPr>
              <a:t>Use Case 3</a:t>
            </a:r>
            <a:r>
              <a:rPr lang="sr-Latn-RS" sz="3200" dirty="0">
                <a:solidFill>
                  <a:srgbClr val="FFFFFF"/>
                </a:solidFill>
              </a:rPr>
              <a:t>:</a:t>
            </a:r>
            <a:r>
              <a:rPr lang="en-US" sz="3200" dirty="0">
                <a:solidFill>
                  <a:srgbClr val="FFFFFF"/>
                </a:solidFill>
              </a:rPr>
              <a:t> DMSS</a:t>
            </a:r>
            <a:r>
              <a:rPr lang="sr-Latn-RS" sz="3200" dirty="0">
                <a:solidFill>
                  <a:srgbClr val="FFFFFF"/>
                </a:solidFill>
              </a:rPr>
              <a:t> (1/2)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1107" y="68828"/>
            <a:ext cx="5923150" cy="3599816"/>
          </a:xfrm>
        </p:spPr>
        <p:txBody>
          <a:bodyPr anchor="ctr">
            <a:normAutofit fontScale="92500" lnSpcReduction="10000"/>
          </a:bodyPr>
          <a:lstStyle/>
          <a:p>
            <a:pPr lvl="0"/>
            <a:r>
              <a:rPr lang="en-US" dirty="0"/>
              <a:t>D</a:t>
            </a:r>
            <a:r>
              <a:rPr lang="sr-Latn-RS" dirty="0"/>
              <a:t>ecision </a:t>
            </a:r>
            <a:r>
              <a:rPr lang="en-US" dirty="0"/>
              <a:t>M</a:t>
            </a:r>
            <a:r>
              <a:rPr lang="sr-Latn-RS" dirty="0"/>
              <a:t>aking </a:t>
            </a:r>
            <a:r>
              <a:rPr lang="en-US" dirty="0"/>
              <a:t>S</a:t>
            </a:r>
            <a:r>
              <a:rPr lang="sr-Latn-RS" dirty="0"/>
              <a:t>upport </a:t>
            </a:r>
            <a:r>
              <a:rPr lang="en-US" dirty="0"/>
              <a:t>S</a:t>
            </a:r>
            <a:r>
              <a:rPr lang="sr-Latn-RS" dirty="0"/>
              <a:t>ystem</a:t>
            </a:r>
            <a:r>
              <a:rPr lang="en-US" dirty="0"/>
              <a:t>: Integrated platform for data-driven decision-making.</a:t>
            </a:r>
            <a:endParaRPr lang="sr-Latn-RS" dirty="0"/>
          </a:p>
          <a:p>
            <a:pPr lvl="0"/>
            <a:r>
              <a:rPr lang="en-US" dirty="0"/>
              <a:t>Combines data from administrative, statistical, and local sources.</a:t>
            </a:r>
            <a:endParaRPr lang="sr-Latn-RS" dirty="0"/>
          </a:p>
          <a:p>
            <a:pPr lvl="0"/>
            <a:r>
              <a:rPr lang="en-US" dirty="0"/>
              <a:t>AI/data agents guide users to relevant data and insights.</a:t>
            </a:r>
            <a:endParaRPr lang="en-US" sz="16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6DEFD61-A7C6-0EEB-973F-A46DC08897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08" t="2894" r="1757" b="2525"/>
          <a:stretch>
            <a:fillRect/>
          </a:stretch>
        </p:blipFill>
        <p:spPr>
          <a:xfrm>
            <a:off x="3231022" y="3659896"/>
            <a:ext cx="5531873" cy="3068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A72AE6-E22F-2235-EE94-7A4303621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57E6267-72D1-7EC3-22D4-0849CB391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E522819-921F-0B2C-3F52-9BE3C26766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C38EDA9-6BDD-797A-199A-5A5688D981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8A2504-EC50-7939-780F-098E555D8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3AD39F-CF09-2E9D-7776-E1C1503779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A59AE55-FDA3-FBC6-A2A5-55BB3337BE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22864B-D404-6E6B-575D-8285BD9C18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76342C-6A81-28B2-0D63-132B44635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041" y="1397958"/>
            <a:ext cx="2401025" cy="2501980"/>
          </a:xfrm>
        </p:spPr>
        <p:txBody>
          <a:bodyPr anchor="b">
            <a:normAutofit/>
          </a:bodyPr>
          <a:lstStyle/>
          <a:p>
            <a:pPr algn="r"/>
            <a:r>
              <a:rPr lang="en-US" sz="3200" dirty="0">
                <a:solidFill>
                  <a:srgbClr val="FFFFFF"/>
                </a:solidFill>
              </a:rPr>
              <a:t>Use Case 3</a:t>
            </a:r>
            <a:r>
              <a:rPr lang="sr-Latn-RS" sz="3200" dirty="0">
                <a:solidFill>
                  <a:srgbClr val="FFFFFF"/>
                </a:solidFill>
              </a:rPr>
              <a:t>:</a:t>
            </a:r>
            <a:r>
              <a:rPr lang="en-US" sz="3200" dirty="0">
                <a:solidFill>
                  <a:srgbClr val="FFFFFF"/>
                </a:solidFill>
              </a:rPr>
              <a:t> DMSS</a:t>
            </a:r>
            <a:r>
              <a:rPr lang="sr-Latn-RS" sz="3200" dirty="0">
                <a:solidFill>
                  <a:srgbClr val="FFFFFF"/>
                </a:solidFill>
              </a:rPr>
              <a:t> (2/2)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F8989-3ECE-998B-5D3C-E013B40A0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1107" y="134143"/>
            <a:ext cx="6042893" cy="4221873"/>
          </a:xfrm>
        </p:spPr>
        <p:txBody>
          <a:bodyPr anchor="ctr">
            <a:normAutofit fontScale="92500"/>
          </a:bodyPr>
          <a:lstStyle/>
          <a:p>
            <a:pPr lvl="0"/>
            <a:r>
              <a:rPr lang="en-US" dirty="0"/>
              <a:t>Advanced analytics: Predictive modeling, time series, correlations.</a:t>
            </a:r>
            <a:endParaRPr lang="sr-Latn-RS" dirty="0"/>
          </a:p>
          <a:p>
            <a:pPr lvl="0"/>
            <a:r>
              <a:rPr lang="en-US" dirty="0"/>
              <a:t>AI agents personalize user experience and answer questions.</a:t>
            </a:r>
            <a:endParaRPr lang="sr-Latn-RS" dirty="0"/>
          </a:p>
          <a:p>
            <a:pPr lvl="0"/>
            <a:r>
              <a:rPr lang="en-US" dirty="0"/>
              <a:t>Continuous improvement through user feedback and partnerships.</a:t>
            </a: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729B62-0DA2-3769-048C-9FAF58C9EB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98" t="2440" r="7902" b="17693"/>
          <a:stretch>
            <a:fillRect/>
          </a:stretch>
        </p:blipFill>
        <p:spPr>
          <a:xfrm>
            <a:off x="3852873" y="4213821"/>
            <a:ext cx="4389084" cy="2640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892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04F684-71FB-5A57-2AC4-0CAAA9FB3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709DCAB-DE12-074F-7531-1E983C0A3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091C1F1-9E83-DCF5-67B3-3E2F13588A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027179-A95A-425E-A83F-F935EA1B2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CE00ECE-E9FD-DCDA-1F4C-359FDE25C4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DF9904-5ECC-43AC-5861-E8F2EA1322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B3C69BB-37E7-D162-15C6-7746F4D862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33C3319-BF36-0C6A-5F62-487476CF39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31AD47-4184-3E43-337E-4F7E86BA2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041" y="1397958"/>
            <a:ext cx="2553797" cy="2501980"/>
          </a:xfrm>
        </p:spPr>
        <p:txBody>
          <a:bodyPr anchor="b">
            <a:normAutofit/>
          </a:bodyPr>
          <a:lstStyle/>
          <a:p>
            <a:pPr algn="r"/>
            <a:r>
              <a:rPr lang="en-US" sz="3200" dirty="0">
                <a:solidFill>
                  <a:srgbClr val="FFFFFF"/>
                </a:solidFill>
              </a:rPr>
              <a:t>AI/ML Across the Statistical Value Chain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F0AC26-5B76-52EF-FAC3-0A9C7C9971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8370" y="10139"/>
            <a:ext cx="6042893" cy="3577540"/>
          </a:xfrm>
        </p:spPr>
        <p:txBody>
          <a:bodyPr anchor="ctr">
            <a:normAutofit fontScale="92500"/>
          </a:bodyPr>
          <a:lstStyle/>
          <a:p>
            <a:pPr lvl="0"/>
            <a:r>
              <a:rPr lang="en-US" dirty="0"/>
              <a:t>AI/ML automate coding, classification, and data validation.</a:t>
            </a:r>
            <a:endParaRPr lang="sr-Latn-RS" dirty="0"/>
          </a:p>
          <a:p>
            <a:pPr lvl="0"/>
            <a:r>
              <a:rPr lang="en-US" dirty="0"/>
              <a:t>AI agents support users in both data production and dissemination.</a:t>
            </a:r>
            <a:endParaRPr lang="sr-Latn-RS" dirty="0"/>
          </a:p>
          <a:p>
            <a:pPr lvl="0"/>
            <a:r>
              <a:rPr lang="en-US" dirty="0"/>
              <a:t>AI readiness: Ensuring NSO data is trusted and accessible in the public sphere.</a:t>
            </a:r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C95E1D-432B-35F9-9D11-5ACA6F61472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431" t="4354" r="5001" b="12196"/>
          <a:stretch>
            <a:fillRect/>
          </a:stretch>
        </p:blipFill>
        <p:spPr>
          <a:xfrm>
            <a:off x="3546297" y="3586254"/>
            <a:ext cx="5007033" cy="3181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524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854ED3-0C74-155A-99B9-813E9D5B6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9FAF9C3-C335-7F62-9FA9-F759EEDF0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ED7D333-DF83-C806-9D52-6362C8E3E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EE6D0B-01F6-8FD2-51C0-E00C6FB8E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912E5D5-4319-CFB5-C63A-28162B059A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744DD12-EC4B-4C49-D26C-EE620AEF29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5264EA3-3A4B-C8D3-D94A-337690E43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EBD27DF-A7A2-73DE-DB64-53176F3A12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F811B8-6369-5BF1-2069-196B54005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041" y="1397958"/>
            <a:ext cx="2678329" cy="2501980"/>
          </a:xfrm>
        </p:spPr>
        <p:txBody>
          <a:bodyPr anchor="b">
            <a:normAutofit/>
          </a:bodyPr>
          <a:lstStyle/>
          <a:p>
            <a:pPr algn="r"/>
            <a:r>
              <a:rPr lang="en-US" sz="3200" dirty="0">
                <a:solidFill>
                  <a:srgbClr val="FFFFFF"/>
                </a:solidFill>
              </a:rPr>
              <a:t>Future Considerations for AI/ML in NSOs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0CF73-5558-EBBD-4F06-CB4B2D3A0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0384" y="24234"/>
            <a:ext cx="6042893" cy="3439138"/>
          </a:xfrm>
        </p:spPr>
        <p:txBody>
          <a:bodyPr anchor="ctr">
            <a:normAutofit lnSpcReduction="10000"/>
          </a:bodyPr>
          <a:lstStyle/>
          <a:p>
            <a:pPr lvl="0"/>
            <a:r>
              <a:rPr lang="en-US" dirty="0"/>
              <a:t>International collaboration (e.g., </a:t>
            </a:r>
            <a:r>
              <a:rPr lang="sr-Latn-RS" dirty="0"/>
              <a:t>UN</a:t>
            </a:r>
            <a:r>
              <a:rPr lang="en-US" dirty="0"/>
              <a:t>, UNECE, BSTN</a:t>
            </a:r>
            <a:r>
              <a:rPr lang="sr-Latn-RS" dirty="0"/>
              <a:t>, CIS Stat</a:t>
            </a:r>
            <a:r>
              <a:rPr lang="en-US" dirty="0"/>
              <a:t>).</a:t>
            </a:r>
            <a:endParaRPr lang="sr-Latn-RS" dirty="0"/>
          </a:p>
          <a:p>
            <a:pPr lvl="0"/>
            <a:r>
              <a:rPr lang="en-US" dirty="0"/>
              <a:t>Quality frameworks and ethical guidelines for AI in statistics.</a:t>
            </a:r>
            <a:endParaRPr lang="sr-Latn-RS" dirty="0"/>
          </a:p>
          <a:p>
            <a:pPr lvl="0"/>
            <a:r>
              <a:rPr lang="en-US" dirty="0"/>
              <a:t>Positioning NSO data as a reliable source amid information overload.</a:t>
            </a:r>
            <a:endParaRPr lang="en-US" sz="1600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A764403-531D-4D9E-F763-78E965A6C8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3567" y="3395324"/>
            <a:ext cx="6096528" cy="34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501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0" y="1904672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4448" y="1725112"/>
            <a:ext cx="3064048" cy="2080770"/>
          </a:xfrm>
        </p:spPr>
        <p:txBody>
          <a:bodyPr anchor="b">
            <a:normAutofit/>
          </a:bodyPr>
          <a:lstStyle/>
          <a:p>
            <a:pPr algn="r"/>
            <a:r>
              <a:rPr lang="en-US" sz="3200" dirty="0">
                <a:solidFill>
                  <a:srgbClr val="FFFFFF"/>
                </a:solidFill>
              </a:rPr>
              <a:t>Challenges and Lessons Learned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9600" y="-36337"/>
            <a:ext cx="6082572" cy="4213822"/>
          </a:xfrm>
        </p:spPr>
        <p:txBody>
          <a:bodyPr anchor="ctr">
            <a:normAutofit/>
          </a:bodyPr>
          <a:lstStyle/>
          <a:p>
            <a:pPr lvl="0"/>
            <a:r>
              <a:rPr lang="en-US" dirty="0"/>
              <a:t>Data quality and integration challenges.</a:t>
            </a:r>
            <a:endParaRPr lang="sr-Latn-RS" dirty="0"/>
          </a:p>
          <a:p>
            <a:pPr lvl="0"/>
            <a:r>
              <a:rPr lang="en-US" dirty="0"/>
              <a:t>Technical demands of AI/ML model training.</a:t>
            </a:r>
            <a:endParaRPr lang="sr-Latn-RS" dirty="0"/>
          </a:p>
          <a:p>
            <a:pPr lvl="0"/>
            <a:r>
              <a:rPr lang="en-US" dirty="0"/>
              <a:t>Importance of user feedback and continuous learning.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0C0E6C-20CC-2D20-7F54-9833F4E571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8269" b="20319"/>
          <a:stretch>
            <a:fillRect/>
          </a:stretch>
        </p:blipFill>
        <p:spPr>
          <a:xfrm>
            <a:off x="3032936" y="4295558"/>
            <a:ext cx="6111063" cy="250197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3939962-6ef5-48c8-84c3-1cd54b68ceec">
      <Terms xmlns="http://schemas.microsoft.com/office/infopath/2007/PartnerControls"/>
    </lcf76f155ced4ddcb4097134ff3c332f>
    <TaxCatchAll xmlns="d0ddb05b-3a45-4607-a32d-f46e9a7ab93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E6494AB522514E9BDB838EC39BD8A3" ma:contentTypeVersion="12" ma:contentTypeDescription="Create a new document." ma:contentTypeScope="" ma:versionID="cd64108810cb6d72b71a8118451cdbd9">
  <xsd:schema xmlns:xsd="http://www.w3.org/2001/XMLSchema" xmlns:xs="http://www.w3.org/2001/XMLSchema" xmlns:p="http://schemas.microsoft.com/office/2006/metadata/properties" xmlns:ns2="f3939962-6ef5-48c8-84c3-1cd54b68ceec" xmlns:ns3="d0ddb05b-3a45-4607-a32d-f46e9a7ab930" targetNamespace="http://schemas.microsoft.com/office/2006/metadata/properties" ma:root="true" ma:fieldsID="9652631501f3432a0e3d933b76239d5a" ns2:_="" ns3:_="">
    <xsd:import namespace="f3939962-6ef5-48c8-84c3-1cd54b68ceec"/>
    <xsd:import namespace="d0ddb05b-3a45-4607-a32d-f46e9a7ab93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939962-6ef5-48c8-84c3-1cd54b68ce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161e1d3-8d12-41ad-bd3e-b899fd7e5f7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ddb05b-3a45-4607-a32d-f46e9a7ab93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5860cf4-db47-4351-b8dd-985b1bb2892a}" ma:internalName="TaxCatchAll" ma:showField="CatchAllData" ma:web="d0ddb05b-3a45-4607-a32d-f46e9a7ab93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0E4BE6-18A2-44AA-AD6C-E1BB01FD781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D3DA7B-2138-4C86-A559-3FED5C1452F1}">
  <ds:schemaRefs>
    <ds:schemaRef ds:uri="f3939962-6ef5-48c8-84c3-1cd54b68ceec"/>
    <ds:schemaRef ds:uri="http://purl.org/dc/elements/1.1/"/>
    <ds:schemaRef ds:uri="http://schemas.microsoft.com/office/2006/documentManagement/types"/>
    <ds:schemaRef ds:uri="d0ddb05b-3a45-4607-a32d-f46e9a7ab930"/>
    <ds:schemaRef ds:uri="http://schemas.microsoft.com/office/2006/metadata/properties"/>
    <ds:schemaRef ds:uri="http://purl.org/dc/terms/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2F61C151-FFFB-4231-803D-39E9965F45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3939962-6ef5-48c8-84c3-1cd54b68ceec"/>
    <ds:schemaRef ds:uri="d0ddb05b-3a45-4607-a32d-f46e9a7ab9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3681</TotalTime>
  <Words>470</Words>
  <Application>Microsoft Office PowerPoint</Application>
  <PresentationFormat>On-screen Show (4:3)</PresentationFormat>
  <Paragraphs>59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Arial</vt:lpstr>
      <vt:lpstr>Calibri</vt:lpstr>
      <vt:lpstr>Office Theme</vt:lpstr>
      <vt:lpstr>PowerPoint Presentation</vt:lpstr>
      <vt:lpstr> AI &amp; ML  in Official Statistics</vt:lpstr>
      <vt:lpstr>Use Case 1: AI Agents in IST Portal</vt:lpstr>
      <vt:lpstr>Use Case 2: Digital Census</vt:lpstr>
      <vt:lpstr>Use Case 3: DMSS (1/2)</vt:lpstr>
      <vt:lpstr>Use Case 3: DMSS (2/2)</vt:lpstr>
      <vt:lpstr>AI/ML Across the Statistical Value Chain</vt:lpstr>
      <vt:lpstr>Future Considerations for AI/ML in NSOs</vt:lpstr>
      <vt:lpstr>Challenges and Lessons Learned</vt:lpstr>
      <vt:lpstr>Thank You – Let’s Keep Building Together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Nikola Orlic</dc:creator>
  <cp:keywords/>
  <dc:description>generated using python-pptx</dc:description>
  <cp:lastModifiedBy>Nikola Orlic</cp:lastModifiedBy>
  <cp:revision>148</cp:revision>
  <dcterms:created xsi:type="dcterms:W3CDTF">2013-01-27T09:14:16Z</dcterms:created>
  <dcterms:modified xsi:type="dcterms:W3CDTF">2025-10-28T17:27:25Z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0x01010093E6494AB522514E9BDB838EC39BD8A3</vt:lpwstr>
  </property>
  <property fmtid="{D5CDD505-2E9C-101B-9397-08002B2CF9AE}" pid="3" name="MediaServiceImageTags">
    <vt:lpwstr/>
  </property>
</Properties>
</file>